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10287000" cx="18288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Archivo Black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22" Type="http://schemas.openxmlformats.org/officeDocument/2006/relationships/font" Target="fonts/Montserrat-italic.fntdata"/><Relationship Id="rId10" Type="http://schemas.openxmlformats.org/officeDocument/2006/relationships/slide" Target="slides/slide5.xml"/><Relationship Id="rId21" Type="http://schemas.openxmlformats.org/officeDocument/2006/relationships/font" Target="fonts/Montserrat-bold.fntdata"/><Relationship Id="rId13" Type="http://schemas.openxmlformats.org/officeDocument/2006/relationships/slide" Target="slides/slide8.xml"/><Relationship Id="rId24" Type="http://schemas.openxmlformats.org/officeDocument/2006/relationships/font" Target="fonts/ArchivoBlack-regular.fntdata"/><Relationship Id="rId12" Type="http://schemas.openxmlformats.org/officeDocument/2006/relationships/slide" Target="slides/slide7.xml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1.jpg>
</file>

<file path=ppt/media/image13.jpg>
</file>

<file path=ppt/media/image15.jpg>
</file>

<file path=ppt/media/image16.jp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3.jpg>
</file>

<file path=ppt/media/image4.jpg>
</file>

<file path=ppt/media/image5.png>
</file>

<file path=ppt/media/image6.jp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a8deb56a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3a8deb56a9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a8deb56a9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3a8deb56a9b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a74b9b477e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a74b9b477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74b9b477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a74b9b477e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ctrTitle"/>
          </p:nvPr>
        </p:nvSpPr>
        <p:spPr>
          <a:xfrm>
            <a:off x="3217225" y="1156800"/>
            <a:ext cx="110898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313650" y="2388325"/>
            <a:ext cx="85053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3994725" y="25576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type="ctrTitle"/>
          </p:nvPr>
        </p:nvSpPr>
        <p:spPr>
          <a:xfrm>
            <a:off x="3217225" y="1156800"/>
            <a:ext cx="110898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ctrTitle"/>
          </p:nvPr>
        </p:nvSpPr>
        <p:spPr>
          <a:xfrm>
            <a:off x="3217225" y="1156800"/>
            <a:ext cx="110898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idx="1" type="body"/>
          </p:nvPr>
        </p:nvSpPr>
        <p:spPr>
          <a:xfrm>
            <a:off x="4124525" y="3109325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2" name="Google Shape;22;p6"/>
          <p:cNvSpPr txBox="1"/>
          <p:nvPr>
            <p:ph idx="2" type="body"/>
          </p:nvPr>
        </p:nvSpPr>
        <p:spPr>
          <a:xfrm>
            <a:off x="8315525" y="3109325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3" name="Google Shape;23;p6"/>
          <p:cNvSpPr txBox="1"/>
          <p:nvPr>
            <p:ph type="ctrTitle"/>
          </p:nvPr>
        </p:nvSpPr>
        <p:spPr>
          <a:xfrm>
            <a:off x="3217225" y="1156800"/>
            <a:ext cx="110898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idx="1" type="body"/>
          </p:nvPr>
        </p:nvSpPr>
        <p:spPr>
          <a:xfrm>
            <a:off x="4010950" y="27685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7"/>
          <p:cNvSpPr txBox="1"/>
          <p:nvPr>
            <p:ph type="ctrTitle"/>
          </p:nvPr>
        </p:nvSpPr>
        <p:spPr>
          <a:xfrm>
            <a:off x="3217225" y="1156800"/>
            <a:ext cx="110898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/>
          <p:nvPr>
            <p:ph idx="2" type="pic"/>
          </p:nvPr>
        </p:nvSpPr>
        <p:spPr>
          <a:xfrm>
            <a:off x="9087229" y="1637750"/>
            <a:ext cx="7395900" cy="5547000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 txBox="1"/>
          <p:nvPr>
            <p:ph idx="1" type="body"/>
          </p:nvPr>
        </p:nvSpPr>
        <p:spPr>
          <a:xfrm>
            <a:off x="1495750" y="37746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8"/>
          <p:cNvSpPr txBox="1"/>
          <p:nvPr>
            <p:ph type="title"/>
          </p:nvPr>
        </p:nvSpPr>
        <p:spPr>
          <a:xfrm>
            <a:off x="1495750" y="1637750"/>
            <a:ext cx="67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 rot="5400000">
            <a:off x="4090821" y="-4090940"/>
            <a:ext cx="10287066" cy="18468946"/>
            <a:chOff x="0" y="-47625"/>
            <a:chExt cx="2709333" cy="4864217"/>
          </a:xfrm>
        </p:grpSpPr>
        <p:sp>
          <p:nvSpPr>
            <p:cNvPr id="7" name="Google Shape;7;p1"/>
            <p:cNvSpPr/>
            <p:nvPr/>
          </p:nvSpPr>
          <p:spPr>
            <a:xfrm>
              <a:off x="0" y="0"/>
              <a:ext cx="2709333" cy="4816592"/>
            </a:xfrm>
            <a:custGeom>
              <a:rect b="b" l="l" r="r" t="t"/>
              <a:pathLst>
                <a:path extrusionOk="0" h="4816592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gradFill>
              <a:gsLst>
                <a:gs pos="0">
                  <a:srgbClr val="CDFFD8"/>
                </a:gs>
                <a:gs pos="100000">
                  <a:srgbClr val="94B9FF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8" name="Google Shape;8;p1"/>
            <p:cNvSpPr txBox="1"/>
            <p:nvPr/>
          </p:nvSpPr>
          <p:spPr>
            <a:xfrm>
              <a:off x="0" y="-47625"/>
              <a:ext cx="812700" cy="8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9;p1"/>
          <p:cNvSpPr txBox="1"/>
          <p:nvPr>
            <p:ph type="title"/>
          </p:nvPr>
        </p:nvSpPr>
        <p:spPr>
          <a:xfrm>
            <a:off x="1495750" y="988650"/>
            <a:ext cx="14109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chivo Black"/>
              <a:buNone/>
              <a:defRPr i="0" sz="4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" name="Google Shape;10;p1"/>
          <p:cNvSpPr txBox="1"/>
          <p:nvPr>
            <p:ph idx="1" type="body"/>
          </p:nvPr>
        </p:nvSpPr>
        <p:spPr>
          <a:xfrm>
            <a:off x="4108300" y="32878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accent3"/>
              </a:buClr>
              <a:buSzPts val="3200"/>
              <a:buChar char="•"/>
              <a:defRPr i="0" sz="3200" u="none" cap="none" strike="noStrike">
                <a:solidFill>
                  <a:schemeClr val="accent3"/>
                </a:solidFill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SzPts val="2800"/>
              <a:buChar char="–"/>
              <a:defRPr i="0" sz="2800" u="none" cap="none" strike="noStrike">
                <a:solidFill>
                  <a:schemeClr val="accent3"/>
                </a:solidFill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Char char="•"/>
              <a:defRPr i="0" sz="2400" u="none" cap="none" strike="noStrike">
                <a:solidFill>
                  <a:schemeClr val="accent3"/>
                </a:solidFill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–"/>
              <a:defRPr i="0" sz="2000" u="none" cap="none" strike="noStrike">
                <a:solidFill>
                  <a:schemeClr val="accent3"/>
                </a:solidFill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»"/>
              <a:defRPr i="0" sz="2000" u="none" cap="none" strike="noStrike">
                <a:solidFill>
                  <a:schemeClr val="accent3"/>
                </a:solidFill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•"/>
              <a:defRPr i="0" sz="2000" u="none" cap="none" strike="noStrike">
                <a:solidFill>
                  <a:schemeClr val="accent3"/>
                </a:solidFill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•"/>
              <a:defRPr i="0" sz="2000" u="none" cap="none" strike="noStrike">
                <a:solidFill>
                  <a:schemeClr val="accent3"/>
                </a:solidFill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•"/>
              <a:defRPr i="0" sz="2000" u="none" cap="none" strike="noStrike">
                <a:solidFill>
                  <a:schemeClr val="accent3"/>
                </a:solidFill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•"/>
              <a:defRPr i="0" sz="2000" u="none" cap="none" strike="noStrike">
                <a:solidFill>
                  <a:schemeClr val="accent3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11.jpg"/><Relationship Id="rId5" Type="http://schemas.openxmlformats.org/officeDocument/2006/relationships/image" Target="../media/image3.jpg"/><Relationship Id="rId6" Type="http://schemas.openxmlformats.org/officeDocument/2006/relationships/image" Target="../media/image15.jpg"/><Relationship Id="rId7" Type="http://schemas.openxmlformats.org/officeDocument/2006/relationships/image" Target="../media/image9.png"/><Relationship Id="rId8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Relationship Id="rId4" Type="http://schemas.openxmlformats.org/officeDocument/2006/relationships/image" Target="../media/image11.jpg"/><Relationship Id="rId5" Type="http://schemas.openxmlformats.org/officeDocument/2006/relationships/image" Target="../media/image3.jpg"/><Relationship Id="rId6" Type="http://schemas.openxmlformats.org/officeDocument/2006/relationships/image" Target="../media/image1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Relationship Id="rId4" Type="http://schemas.openxmlformats.org/officeDocument/2006/relationships/image" Target="../media/image11.jpg"/><Relationship Id="rId5" Type="http://schemas.openxmlformats.org/officeDocument/2006/relationships/image" Target="../media/image3.jpg"/><Relationship Id="rId6" Type="http://schemas.openxmlformats.org/officeDocument/2006/relationships/image" Target="../media/image13.jpg"/><Relationship Id="rId7" Type="http://schemas.openxmlformats.org/officeDocument/2006/relationships/image" Target="../media/image6.jpg"/><Relationship Id="rId8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11.jpg"/><Relationship Id="rId9" Type="http://schemas.openxmlformats.org/officeDocument/2006/relationships/image" Target="../media/image2.png"/><Relationship Id="rId5" Type="http://schemas.openxmlformats.org/officeDocument/2006/relationships/image" Target="../media/image3.jpg"/><Relationship Id="rId6" Type="http://schemas.openxmlformats.org/officeDocument/2006/relationships/image" Target="../media/image13.jpg"/><Relationship Id="rId7" Type="http://schemas.openxmlformats.org/officeDocument/2006/relationships/image" Target="../media/image6.jpg"/><Relationship Id="rId8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11.jpg"/><Relationship Id="rId5" Type="http://schemas.openxmlformats.org/officeDocument/2006/relationships/image" Target="../media/image3.jpg"/><Relationship Id="rId6" Type="http://schemas.openxmlformats.org/officeDocument/2006/relationships/image" Target="../media/image13.jpg"/><Relationship Id="rId7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11.jpg"/><Relationship Id="rId5" Type="http://schemas.openxmlformats.org/officeDocument/2006/relationships/image" Target="../media/image3.jpg"/><Relationship Id="rId6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jpg"/><Relationship Id="rId4" Type="http://schemas.openxmlformats.org/officeDocument/2006/relationships/image" Target="../media/image23.jpg"/><Relationship Id="rId5" Type="http://schemas.openxmlformats.org/officeDocument/2006/relationships/image" Target="../media/image2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9"/>
          <p:cNvGrpSpPr/>
          <p:nvPr/>
        </p:nvGrpSpPr>
        <p:grpSpPr>
          <a:xfrm rot="5400000">
            <a:off x="4090915" y="-4090911"/>
            <a:ext cx="10287000" cy="18468822"/>
            <a:chOff x="0" y="-47625"/>
            <a:chExt cx="2709333" cy="4864217"/>
          </a:xfrm>
        </p:grpSpPr>
        <p:sp>
          <p:nvSpPr>
            <p:cNvPr id="36" name="Google Shape;36;p9"/>
            <p:cNvSpPr/>
            <p:nvPr/>
          </p:nvSpPr>
          <p:spPr>
            <a:xfrm>
              <a:off x="0" y="0"/>
              <a:ext cx="2709333" cy="4816592"/>
            </a:xfrm>
            <a:custGeom>
              <a:rect b="b" l="l" r="r" t="t"/>
              <a:pathLst>
                <a:path extrusionOk="0" h="4816592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gradFill>
              <a:gsLst>
                <a:gs pos="0">
                  <a:srgbClr val="CDFFD8"/>
                </a:gs>
                <a:gs pos="100000">
                  <a:srgbClr val="94B9FF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37" name="Google Shape;37;p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Google Shape;38;p9"/>
          <p:cNvGrpSpPr/>
          <p:nvPr/>
        </p:nvGrpSpPr>
        <p:grpSpPr>
          <a:xfrm>
            <a:off x="870313" y="567004"/>
            <a:ext cx="16645748" cy="9294084"/>
            <a:chOff x="0" y="0"/>
            <a:chExt cx="22194332" cy="12392113"/>
          </a:xfrm>
        </p:grpSpPr>
        <p:sp>
          <p:nvSpPr>
            <p:cNvPr id="39" name="Google Shape;39;p9"/>
            <p:cNvSpPr/>
            <p:nvPr/>
          </p:nvSpPr>
          <p:spPr>
            <a:xfrm>
              <a:off x="4028" y="1210497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5575360" l="0" r="-524" t="0"/>
              </a:stretch>
            </a:blipFill>
            <a:ln>
              <a:noFill/>
            </a:ln>
          </p:spPr>
        </p:sp>
        <p:sp>
          <p:nvSpPr>
            <p:cNvPr id="40" name="Google Shape;40;p9"/>
            <p:cNvSpPr/>
            <p:nvPr/>
          </p:nvSpPr>
          <p:spPr>
            <a:xfrm>
              <a:off x="0" y="77552"/>
              <a:ext cx="340312" cy="12301860"/>
            </a:xfrm>
            <a:custGeom>
              <a:rect b="b" l="l" r="r" t="t"/>
              <a:pathLst>
                <a:path extrusionOk="0" h="12301860" w="340312">
                  <a:moveTo>
                    <a:pt x="0" y="0"/>
                  </a:moveTo>
                  <a:lnTo>
                    <a:pt x="340312" y="0"/>
                  </a:lnTo>
                  <a:lnTo>
                    <a:pt x="340312" y="12301861"/>
                  </a:lnTo>
                  <a:lnTo>
                    <a:pt x="0" y="123018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-5322991" t="0"/>
              </a:stretch>
            </a:blipFill>
            <a:ln>
              <a:noFill/>
            </a:ln>
          </p:spPr>
        </p:sp>
        <p:sp>
          <p:nvSpPr>
            <p:cNvPr id="41" name="Google Shape;41;p9"/>
            <p:cNvSpPr/>
            <p:nvPr/>
          </p:nvSpPr>
          <p:spPr>
            <a:xfrm>
              <a:off x="4028" y="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5575360" l="0" r="-524" t="0"/>
              </a:stretch>
            </a:blipFill>
            <a:ln>
              <a:noFill/>
            </a:ln>
          </p:spPr>
        </p:sp>
        <p:sp>
          <p:nvSpPr>
            <p:cNvPr id="42" name="Google Shape;42;p9"/>
            <p:cNvSpPr/>
            <p:nvPr/>
          </p:nvSpPr>
          <p:spPr>
            <a:xfrm rot="5400000">
              <a:off x="15859452" y="6057233"/>
              <a:ext cx="12379413" cy="290346"/>
            </a:xfrm>
            <a:custGeom>
              <a:rect b="b" l="l" r="r" t="t"/>
              <a:pathLst>
                <a:path extrusionOk="0" h="290346" w="12379413">
                  <a:moveTo>
                    <a:pt x="0" y="0"/>
                  </a:moveTo>
                  <a:lnTo>
                    <a:pt x="12379412" y="0"/>
                  </a:lnTo>
                  <a:lnTo>
                    <a:pt x="12379412" y="290346"/>
                  </a:lnTo>
                  <a:lnTo>
                    <a:pt x="0" y="290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755511" l="0" r="-524" t="0"/>
              </a:stretch>
            </a:blipFill>
            <a:ln>
              <a:noFill/>
            </a:ln>
          </p:spPr>
        </p:sp>
      </p:grpSp>
      <p:sp>
        <p:nvSpPr>
          <p:cNvPr id="43" name="Google Shape;43;p9"/>
          <p:cNvSpPr/>
          <p:nvPr/>
        </p:nvSpPr>
        <p:spPr>
          <a:xfrm>
            <a:off x="11770154" y="4239589"/>
            <a:ext cx="4651375" cy="4651356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26773" r="-26772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9"/>
          <p:cNvSpPr/>
          <p:nvPr/>
        </p:nvSpPr>
        <p:spPr>
          <a:xfrm flipH="1">
            <a:off x="-3961071" y="4448264"/>
            <a:ext cx="16230600" cy="5883592"/>
          </a:xfrm>
          <a:custGeom>
            <a:rect b="b" l="l" r="r" t="t"/>
            <a:pathLst>
              <a:path extrusionOk="0" h="5883592" w="16230600">
                <a:moveTo>
                  <a:pt x="16230600" y="0"/>
                </a:moveTo>
                <a:lnTo>
                  <a:pt x="0" y="0"/>
                </a:lnTo>
                <a:lnTo>
                  <a:pt x="0" y="5883593"/>
                </a:lnTo>
                <a:lnTo>
                  <a:pt x="16230600" y="5883593"/>
                </a:lnTo>
                <a:lnTo>
                  <a:pt x="1623060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5" name="Google Shape;45;p9"/>
          <p:cNvSpPr txBox="1"/>
          <p:nvPr/>
        </p:nvSpPr>
        <p:spPr>
          <a:xfrm>
            <a:off x="1820055" y="923925"/>
            <a:ext cx="4668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/>
        </p:nvSpPr>
        <p:spPr>
          <a:xfrm>
            <a:off x="6353400" y="1350700"/>
            <a:ext cx="10678800" cy="4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Fake vs Real News Classification NLP Machine Learning Project</a:t>
            </a:r>
            <a:endParaRPr b="1" sz="2499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799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99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99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" name="Google Shape;47;p9"/>
          <p:cNvSpPr/>
          <p:nvPr/>
        </p:nvSpPr>
        <p:spPr>
          <a:xfrm>
            <a:off x="4882905" y="2057039"/>
            <a:ext cx="1254125" cy="1254120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-78578" r="-25045" t="-29533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/>
        </p:nvSpPr>
        <p:spPr>
          <a:xfrm>
            <a:off x="8975318" y="3094475"/>
            <a:ext cx="7515600" cy="22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00"/>
              <a:t>Bosco &amp; Frank </a:t>
            </a:r>
            <a:endParaRPr sz="5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lin ang="5400012" scaled="0"/>
        </a:gra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/>
          <p:nvPr/>
        </p:nvSpPr>
        <p:spPr>
          <a:xfrm>
            <a:off x="2915388" y="440800"/>
            <a:ext cx="12457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3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Hyperparameter Tuning</a:t>
            </a:r>
            <a:endParaRPr sz="6900"/>
          </a:p>
        </p:txBody>
      </p:sp>
      <p:sp>
        <p:nvSpPr>
          <p:cNvPr id="185" name="Google Shape;185;p18"/>
          <p:cNvSpPr/>
          <p:nvPr/>
        </p:nvSpPr>
        <p:spPr>
          <a:xfrm flipH="1">
            <a:off x="10640837" y="1798124"/>
            <a:ext cx="7647163" cy="7988190"/>
          </a:xfrm>
          <a:custGeom>
            <a:rect b="b" l="l" r="r" t="t"/>
            <a:pathLst>
              <a:path extrusionOk="0" h="12579826" w="10732861">
                <a:moveTo>
                  <a:pt x="10732861" y="0"/>
                </a:moveTo>
                <a:lnTo>
                  <a:pt x="0" y="0"/>
                </a:lnTo>
                <a:lnTo>
                  <a:pt x="0" y="12579826"/>
                </a:lnTo>
                <a:lnTo>
                  <a:pt x="10732861" y="12579826"/>
                </a:lnTo>
                <a:lnTo>
                  <a:pt x="1073286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-17209" t="0"/>
            </a:stretch>
          </a:blipFill>
          <a:ln>
            <a:noFill/>
          </a:ln>
        </p:spPr>
      </p:sp>
      <p:sp>
        <p:nvSpPr>
          <p:cNvPr id="186" name="Google Shape;186;p18"/>
          <p:cNvSpPr txBox="1"/>
          <p:nvPr/>
        </p:nvSpPr>
        <p:spPr>
          <a:xfrm>
            <a:off x="7" y="2132641"/>
            <a:ext cx="10473600" cy="83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/>
              <a:t>Logistic Regression:</a:t>
            </a:r>
            <a:r>
              <a:rPr lang="en-US" sz="4100"/>
              <a:t> C (regularization strength), Solver (liblinear, saga), Class Weight (balanced), Max Iterations increase for convergence)</a:t>
            </a:r>
            <a:endParaRPr sz="41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/>
              <a:t>Linear SVM: </a:t>
            </a:r>
            <a:r>
              <a:rPr lang="en-US" sz="4100"/>
              <a:t>C (soft-margin penalty), Loss Function (hinge / squared hinge), Class Weight, Max Iterations (for stability)</a:t>
            </a:r>
            <a:endParaRPr sz="41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/>
              <a:t>Random Forest Classifier:</a:t>
            </a:r>
            <a:r>
              <a:rPr lang="en-US" sz="4100"/>
              <a:t> n_estimators (number of trees), max_depth, max_features, min_samples_split, min_samples_leaf</a:t>
            </a:r>
            <a:endParaRPr sz="41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lin ang="5400012" scaled="0"/>
        </a:gra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"/>
          <p:cNvSpPr txBox="1"/>
          <p:nvPr/>
        </p:nvSpPr>
        <p:spPr>
          <a:xfrm>
            <a:off x="2915388" y="440800"/>
            <a:ext cx="12457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3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Hyperparameter Tuning</a:t>
            </a:r>
            <a:endParaRPr sz="6900"/>
          </a:p>
        </p:txBody>
      </p:sp>
      <p:sp>
        <p:nvSpPr>
          <p:cNvPr id="192" name="Google Shape;192;p19"/>
          <p:cNvSpPr txBox="1"/>
          <p:nvPr/>
        </p:nvSpPr>
        <p:spPr>
          <a:xfrm>
            <a:off x="12072127" y="2258135"/>
            <a:ext cx="6012300" cy="6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762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SVM benefited the most, gaining improvements across all metrics</a:t>
            </a:r>
            <a:endParaRPr sz="3900"/>
          </a:p>
          <a:p>
            <a:pPr indent="-4762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Logistic Regression saw minimal changes</a:t>
            </a:r>
            <a:endParaRPr sz="3900"/>
          </a:p>
          <a:p>
            <a:pPr indent="-4762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Char char="●"/>
            </a:pPr>
            <a:r>
              <a:rPr lang="en-US" sz="3900"/>
              <a:t>Random Forest and XGBoost saw slight improvements but not enough to outperform linear models</a:t>
            </a:r>
            <a:endParaRPr sz="3900"/>
          </a:p>
          <a:p>
            <a:pPr indent="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/>
          </a:p>
        </p:txBody>
      </p:sp>
      <p:pic>
        <p:nvPicPr>
          <p:cNvPr id="193" name="Google Shape;1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683" y="2275201"/>
            <a:ext cx="11645175" cy="677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/>
        </p:nvSpPr>
        <p:spPr>
          <a:xfrm>
            <a:off x="1028700" y="340577"/>
            <a:ext cx="16230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Model Testing &amp; Evaluation (Linear SVM)</a:t>
            </a:r>
            <a:endParaRPr sz="4900"/>
          </a:p>
        </p:txBody>
      </p:sp>
      <p:sp>
        <p:nvSpPr>
          <p:cNvPr id="199" name="Google Shape;199;p20"/>
          <p:cNvSpPr txBox="1"/>
          <p:nvPr/>
        </p:nvSpPr>
        <p:spPr>
          <a:xfrm>
            <a:off x="292701" y="7025250"/>
            <a:ext cx="84471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/>
              <a:t>Fake News (0) Class</a:t>
            </a:r>
            <a:endParaRPr b="1" sz="4100"/>
          </a:p>
          <a:p>
            <a:pPr indent="-488950" lvl="0" marL="457200" rtl="0" algn="l"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US" sz="4100"/>
              <a:t>Correctly predicted Fake: 3289</a:t>
            </a:r>
            <a:endParaRPr sz="4100"/>
          </a:p>
          <a:p>
            <a:pPr indent="-488950" lvl="0" marL="457200" rtl="0" algn="l"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US" sz="4100"/>
              <a:t>ncorrectly predicted as Real: 226¶</a:t>
            </a:r>
            <a:endParaRPr sz="4100"/>
          </a:p>
          <a:p>
            <a:pPr indent="-488950" lvl="0" marL="457200" rtl="0" algn="l"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US" sz="4100"/>
              <a:t>Model correctly identifies Fake news ~94% of the time</a:t>
            </a:r>
            <a:endParaRPr sz="4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/>
          </a:p>
        </p:txBody>
      </p:sp>
      <p:pic>
        <p:nvPicPr>
          <p:cNvPr id="200" name="Google Shape;2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1275" y="1396697"/>
            <a:ext cx="14905456" cy="543127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0"/>
          <p:cNvSpPr txBox="1"/>
          <p:nvPr/>
        </p:nvSpPr>
        <p:spPr>
          <a:xfrm>
            <a:off x="9143074" y="7010400"/>
            <a:ext cx="84471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/>
              <a:t>Real News (1) Class</a:t>
            </a:r>
            <a:endParaRPr b="1" sz="4100"/>
          </a:p>
          <a:p>
            <a:pPr indent="-488950" lvl="0" marL="457200" rtl="0" algn="l"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US" sz="4100"/>
              <a:t>Correctly predicted Real: 3151</a:t>
            </a:r>
            <a:endParaRPr sz="4100"/>
          </a:p>
          <a:p>
            <a:pPr indent="-488950" lvl="0" marL="457200" rtl="0" algn="l"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US" sz="4100"/>
              <a:t>Incorrectly predicted as Fake: 165</a:t>
            </a:r>
            <a:endParaRPr sz="4100"/>
          </a:p>
          <a:p>
            <a:pPr indent="-488950" lvl="0" marL="457200" rtl="0" algn="l"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US" sz="4100"/>
              <a:t>Model correctly identifies Real news ~95% of the time.</a:t>
            </a:r>
            <a:endParaRPr sz="4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21"/>
          <p:cNvGrpSpPr/>
          <p:nvPr/>
        </p:nvGrpSpPr>
        <p:grpSpPr>
          <a:xfrm>
            <a:off x="870313" y="567004"/>
            <a:ext cx="16645749" cy="9294084"/>
            <a:chOff x="0" y="0"/>
            <a:chExt cx="22194332" cy="12392113"/>
          </a:xfrm>
        </p:grpSpPr>
        <p:sp>
          <p:nvSpPr>
            <p:cNvPr id="207" name="Google Shape;207;p21"/>
            <p:cNvSpPr/>
            <p:nvPr/>
          </p:nvSpPr>
          <p:spPr>
            <a:xfrm>
              <a:off x="4028" y="1210497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5575360" l="0" r="-529" t="0"/>
              </a:stretch>
            </a:blipFill>
            <a:ln>
              <a:noFill/>
            </a:ln>
          </p:spPr>
        </p:sp>
        <p:sp>
          <p:nvSpPr>
            <p:cNvPr id="208" name="Google Shape;208;p21"/>
            <p:cNvSpPr/>
            <p:nvPr/>
          </p:nvSpPr>
          <p:spPr>
            <a:xfrm>
              <a:off x="0" y="77552"/>
              <a:ext cx="340312" cy="12301860"/>
            </a:xfrm>
            <a:custGeom>
              <a:rect b="b" l="l" r="r" t="t"/>
              <a:pathLst>
                <a:path extrusionOk="0" h="12301860" w="340312">
                  <a:moveTo>
                    <a:pt x="0" y="0"/>
                  </a:moveTo>
                  <a:lnTo>
                    <a:pt x="340312" y="0"/>
                  </a:lnTo>
                  <a:lnTo>
                    <a:pt x="340312" y="12301861"/>
                  </a:lnTo>
                  <a:lnTo>
                    <a:pt x="0" y="123018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-5322991" t="0"/>
              </a:stretch>
            </a:blipFill>
            <a:ln>
              <a:noFill/>
            </a:ln>
          </p:spPr>
        </p:sp>
        <p:sp>
          <p:nvSpPr>
            <p:cNvPr id="209" name="Google Shape;209;p21"/>
            <p:cNvSpPr/>
            <p:nvPr/>
          </p:nvSpPr>
          <p:spPr>
            <a:xfrm>
              <a:off x="4028" y="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5575360" l="0" r="-529" t="0"/>
              </a:stretch>
            </a:blipFill>
            <a:ln>
              <a:noFill/>
            </a:ln>
          </p:spPr>
        </p:sp>
        <p:sp>
          <p:nvSpPr>
            <p:cNvPr id="210" name="Google Shape;210;p21"/>
            <p:cNvSpPr/>
            <p:nvPr/>
          </p:nvSpPr>
          <p:spPr>
            <a:xfrm rot="5400000">
              <a:off x="15859452" y="6057233"/>
              <a:ext cx="12379413" cy="290346"/>
            </a:xfrm>
            <a:custGeom>
              <a:rect b="b" l="l" r="r" t="t"/>
              <a:pathLst>
                <a:path extrusionOk="0" h="290346" w="12379413">
                  <a:moveTo>
                    <a:pt x="0" y="0"/>
                  </a:moveTo>
                  <a:lnTo>
                    <a:pt x="12379412" y="0"/>
                  </a:lnTo>
                  <a:lnTo>
                    <a:pt x="12379412" y="290346"/>
                  </a:lnTo>
                  <a:lnTo>
                    <a:pt x="0" y="290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755511" l="0" r="-529" t="0"/>
              </a:stretch>
            </a:blipFill>
            <a:ln>
              <a:noFill/>
            </a:ln>
          </p:spPr>
        </p:sp>
      </p:grpSp>
      <p:sp>
        <p:nvSpPr>
          <p:cNvPr id="211" name="Google Shape;211;p21"/>
          <p:cNvSpPr txBox="1"/>
          <p:nvPr/>
        </p:nvSpPr>
        <p:spPr>
          <a:xfrm>
            <a:off x="2550850" y="3663300"/>
            <a:ext cx="12115800" cy="3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Linear SVM demonstrates strong predictive ability on training and test data with minimal misclassification, confirming it as the ideal model for deployment.</a:t>
            </a:r>
            <a:endParaRPr sz="5000"/>
          </a:p>
        </p:txBody>
      </p:sp>
      <p:sp>
        <p:nvSpPr>
          <p:cNvPr id="212" name="Google Shape;212;p21"/>
          <p:cNvSpPr/>
          <p:nvPr/>
        </p:nvSpPr>
        <p:spPr>
          <a:xfrm rot="2409360">
            <a:off x="13319754" y="-585973"/>
            <a:ext cx="2658672" cy="2658661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78577" r="-25038" t="-29528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 txBox="1"/>
          <p:nvPr/>
        </p:nvSpPr>
        <p:spPr>
          <a:xfrm>
            <a:off x="3233400" y="335757"/>
            <a:ext cx="11821200" cy="32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0" lIns="254000" spcFirstLastPara="1" rIns="254000" wrap="square" tIns="2540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CONSCLUSION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lin ang="5400012" scaled="0"/>
        </a:gra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22"/>
          <p:cNvGrpSpPr/>
          <p:nvPr/>
        </p:nvGrpSpPr>
        <p:grpSpPr>
          <a:xfrm>
            <a:off x="870313" y="567004"/>
            <a:ext cx="16645749" cy="9294084"/>
            <a:chOff x="0" y="0"/>
            <a:chExt cx="22194332" cy="12392113"/>
          </a:xfrm>
        </p:grpSpPr>
        <p:sp>
          <p:nvSpPr>
            <p:cNvPr id="219" name="Google Shape;219;p22"/>
            <p:cNvSpPr/>
            <p:nvPr/>
          </p:nvSpPr>
          <p:spPr>
            <a:xfrm>
              <a:off x="4028" y="1210497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5575360" l="0" r="-529" t="0"/>
              </a:stretch>
            </a:blipFill>
            <a:ln>
              <a:noFill/>
            </a:ln>
          </p:spPr>
        </p:sp>
        <p:sp>
          <p:nvSpPr>
            <p:cNvPr id="220" name="Google Shape;220;p22"/>
            <p:cNvSpPr/>
            <p:nvPr/>
          </p:nvSpPr>
          <p:spPr>
            <a:xfrm>
              <a:off x="0" y="77552"/>
              <a:ext cx="340312" cy="12301860"/>
            </a:xfrm>
            <a:custGeom>
              <a:rect b="b" l="l" r="r" t="t"/>
              <a:pathLst>
                <a:path extrusionOk="0" h="12301860" w="340312">
                  <a:moveTo>
                    <a:pt x="0" y="0"/>
                  </a:moveTo>
                  <a:lnTo>
                    <a:pt x="340312" y="0"/>
                  </a:lnTo>
                  <a:lnTo>
                    <a:pt x="340312" y="12301861"/>
                  </a:lnTo>
                  <a:lnTo>
                    <a:pt x="0" y="123018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-5322991" t="0"/>
              </a:stretch>
            </a:blipFill>
            <a:ln>
              <a:noFill/>
            </a:ln>
          </p:spPr>
        </p:sp>
        <p:sp>
          <p:nvSpPr>
            <p:cNvPr id="221" name="Google Shape;221;p22"/>
            <p:cNvSpPr/>
            <p:nvPr/>
          </p:nvSpPr>
          <p:spPr>
            <a:xfrm>
              <a:off x="4028" y="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5575360" l="0" r="-529" t="0"/>
              </a:stretch>
            </a:blipFill>
            <a:ln>
              <a:noFill/>
            </a:ln>
          </p:spPr>
        </p:sp>
        <p:sp>
          <p:nvSpPr>
            <p:cNvPr id="222" name="Google Shape;222;p22"/>
            <p:cNvSpPr/>
            <p:nvPr/>
          </p:nvSpPr>
          <p:spPr>
            <a:xfrm rot="5400000">
              <a:off x="15859452" y="6057233"/>
              <a:ext cx="12379413" cy="290346"/>
            </a:xfrm>
            <a:custGeom>
              <a:rect b="b" l="l" r="r" t="t"/>
              <a:pathLst>
                <a:path extrusionOk="0" h="290346" w="12379413">
                  <a:moveTo>
                    <a:pt x="0" y="0"/>
                  </a:moveTo>
                  <a:lnTo>
                    <a:pt x="12379412" y="0"/>
                  </a:lnTo>
                  <a:lnTo>
                    <a:pt x="12379412" y="290346"/>
                  </a:lnTo>
                  <a:lnTo>
                    <a:pt x="0" y="290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755511" l="0" r="-529" t="0"/>
              </a:stretch>
            </a:blipFill>
            <a:ln>
              <a:noFill/>
            </a:ln>
          </p:spPr>
        </p:sp>
      </p:grpSp>
      <p:sp>
        <p:nvSpPr>
          <p:cNvPr id="223" name="Google Shape;223;p22"/>
          <p:cNvSpPr/>
          <p:nvPr/>
        </p:nvSpPr>
        <p:spPr>
          <a:xfrm rot="2415306">
            <a:off x="2587650" y="340042"/>
            <a:ext cx="2849773" cy="2849761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78577" r="-25038" t="-29528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2"/>
          <p:cNvSpPr txBox="1"/>
          <p:nvPr/>
        </p:nvSpPr>
        <p:spPr>
          <a:xfrm>
            <a:off x="3729073" y="3765012"/>
            <a:ext cx="10830000" cy="13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 you!</a:t>
            </a:r>
            <a:endParaRPr/>
          </a:p>
        </p:txBody>
      </p:sp>
      <p:sp>
        <p:nvSpPr>
          <p:cNvPr id="225" name="Google Shape;225;p22"/>
          <p:cNvSpPr/>
          <p:nvPr/>
        </p:nvSpPr>
        <p:spPr>
          <a:xfrm rot="-6160823">
            <a:off x="13129319" y="2462294"/>
            <a:ext cx="1301750" cy="1301745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4899" r="-24908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"/>
          <p:cNvSpPr/>
          <p:nvPr/>
        </p:nvSpPr>
        <p:spPr>
          <a:xfrm>
            <a:off x="8666431" y="7478806"/>
            <a:ext cx="1428750" cy="1428744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-26769" r="-26778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/>
          <p:nvPr/>
        </p:nvSpPr>
        <p:spPr>
          <a:xfrm>
            <a:off x="10967220" y="4056262"/>
            <a:ext cx="6207125" cy="6207100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78578" r="-25045" t="-29533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0" y="-2482800"/>
            <a:ext cx="15864840" cy="9426622"/>
          </a:xfrm>
          <a:custGeom>
            <a:rect b="b" l="l" r="r" t="t"/>
            <a:pathLst>
              <a:path extrusionOk="0" h="9020691" w="18288000">
                <a:moveTo>
                  <a:pt x="0" y="0"/>
                </a:moveTo>
                <a:lnTo>
                  <a:pt x="18288000" y="0"/>
                </a:lnTo>
                <a:lnTo>
                  <a:pt x="18288000" y="9020691"/>
                </a:lnTo>
                <a:lnTo>
                  <a:pt x="0" y="90206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5067" l="0" r="0" t="0"/>
            </a:stretch>
          </a:blipFill>
          <a:ln>
            <a:noFill/>
          </a:ln>
        </p:spPr>
      </p:sp>
      <p:sp>
        <p:nvSpPr>
          <p:cNvPr id="55" name="Google Shape;55;p10"/>
          <p:cNvSpPr txBox="1"/>
          <p:nvPr/>
        </p:nvSpPr>
        <p:spPr>
          <a:xfrm>
            <a:off x="10119332" y="381308"/>
            <a:ext cx="79026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 Objective</a:t>
            </a:r>
            <a:endParaRPr sz="9000">
              <a:solidFill>
                <a:srgbClr val="1557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56" name="Google Shape;56;p10"/>
          <p:cNvSpPr txBox="1"/>
          <p:nvPr/>
        </p:nvSpPr>
        <p:spPr>
          <a:xfrm>
            <a:off x="517741" y="4934415"/>
            <a:ext cx="8288100" cy="61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00" u="none" cap="none" strike="noStrike"/>
              <a:t>Build end-to-end NLP pipeline to:</a:t>
            </a:r>
            <a:endParaRPr b="1" sz="3700"/>
          </a:p>
          <a:p>
            <a: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b="1" i="0" lang="en-US" sz="3700" u="none" cap="none" strike="noStrike"/>
              <a:t>Process raw noisy text</a:t>
            </a:r>
            <a:endParaRPr b="1" i="0" sz="3700" u="none" cap="none" strike="noStrike"/>
          </a:p>
          <a:p>
            <a: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b="1" i="0" lang="en-US" sz="3700" u="none" cap="none" strike="noStrike"/>
              <a:t>Extract meaningful linguistic features</a:t>
            </a:r>
            <a:endParaRPr b="1" i="0" sz="3700" u="none" cap="none" strike="noStrike"/>
          </a:p>
          <a:p>
            <a: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b="1" i="0" lang="en-US" sz="3700" u="none" cap="none" strike="noStrike"/>
              <a:t>Convert text into numerical vectors</a:t>
            </a:r>
            <a:endParaRPr b="1" i="0" sz="3700" u="none" cap="none" strike="noStrike"/>
          </a:p>
          <a:p>
            <a: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b="1" i="0" lang="en-US" sz="3700" u="none" cap="none" strike="noStrike"/>
              <a:t>Train machine learning classifiers</a:t>
            </a:r>
            <a:endParaRPr b="1" i="0" sz="3700" u="none" cap="none" strike="noStrike"/>
          </a:p>
          <a:p>
            <a: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b="1" i="0" lang="en-US" sz="3700" u="none" cap="none" strike="noStrike"/>
              <a:t>Predict labels for unseen news headlines</a:t>
            </a:r>
            <a:endParaRPr b="1" i="0" sz="3700" u="none" cap="none" strike="noStrike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lin ang="0" scaled="0"/>
        </a:gra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1"/>
          <p:cNvGrpSpPr/>
          <p:nvPr/>
        </p:nvGrpSpPr>
        <p:grpSpPr>
          <a:xfrm>
            <a:off x="8666536" y="-1079878"/>
            <a:ext cx="13086510" cy="13086510"/>
            <a:chOff x="0" y="0"/>
            <a:chExt cx="812800" cy="812800"/>
          </a:xfrm>
        </p:grpSpPr>
        <p:sp>
          <p:nvSpPr>
            <p:cNvPr id="62" name="Google Shape;62;p1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D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11"/>
          <p:cNvSpPr txBox="1"/>
          <p:nvPr/>
        </p:nvSpPr>
        <p:spPr>
          <a:xfrm>
            <a:off x="1028700" y="1087402"/>
            <a:ext cx="76377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PIPELINE</a:t>
            </a:r>
            <a:endParaRPr sz="7500">
              <a:solidFill>
                <a:srgbClr val="1557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00">
              <a:solidFill>
                <a:srgbClr val="1557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65" name="Google Shape;65;p11"/>
          <p:cNvSpPr/>
          <p:nvPr/>
        </p:nvSpPr>
        <p:spPr>
          <a:xfrm>
            <a:off x="1028700" y="7923539"/>
            <a:ext cx="6955331" cy="519355"/>
          </a:xfrm>
          <a:custGeom>
            <a:rect b="b" l="l" r="r" t="t"/>
            <a:pathLst>
              <a:path extrusionOk="0" h="519355" w="6955331">
                <a:moveTo>
                  <a:pt x="0" y="0"/>
                </a:moveTo>
                <a:lnTo>
                  <a:pt x="6955331" y="0"/>
                </a:lnTo>
                <a:lnTo>
                  <a:pt x="6955331" y="519354"/>
                </a:lnTo>
                <a:lnTo>
                  <a:pt x="0" y="5193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-18815" t="-960108"/>
            </a:stretch>
          </a:blipFill>
          <a:ln>
            <a:noFill/>
          </a:ln>
        </p:spPr>
      </p:sp>
      <p:grpSp>
        <p:nvGrpSpPr>
          <p:cNvPr id="66" name="Google Shape;66;p11"/>
          <p:cNvGrpSpPr/>
          <p:nvPr/>
        </p:nvGrpSpPr>
        <p:grpSpPr>
          <a:xfrm>
            <a:off x="7257522" y="1296357"/>
            <a:ext cx="1064616" cy="1064616"/>
            <a:chOff x="0" y="0"/>
            <a:chExt cx="812800" cy="812800"/>
          </a:xfrm>
        </p:grpSpPr>
        <p:sp>
          <p:nvSpPr>
            <p:cNvPr id="67" name="Google Shape;67;p1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B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" name="Google Shape;69;p11"/>
          <p:cNvSpPr/>
          <p:nvPr/>
        </p:nvSpPr>
        <p:spPr>
          <a:xfrm flipH="1">
            <a:off x="8901633" y="179315"/>
            <a:ext cx="9630221" cy="10107685"/>
          </a:xfrm>
          <a:custGeom>
            <a:rect b="b" l="l" r="r" t="t"/>
            <a:pathLst>
              <a:path extrusionOk="0" h="10107685" w="9630221">
                <a:moveTo>
                  <a:pt x="9630221" y="0"/>
                </a:moveTo>
                <a:lnTo>
                  <a:pt x="0" y="0"/>
                </a:lnTo>
                <a:lnTo>
                  <a:pt x="0" y="10107685"/>
                </a:lnTo>
                <a:lnTo>
                  <a:pt x="9630221" y="10107685"/>
                </a:lnTo>
                <a:lnTo>
                  <a:pt x="9630221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-4954" t="0"/>
            </a:stretch>
          </a:blipFill>
          <a:ln>
            <a:noFill/>
          </a:ln>
        </p:spPr>
      </p:sp>
      <p:sp>
        <p:nvSpPr>
          <p:cNvPr id="70" name="Google Shape;70;p11"/>
          <p:cNvSpPr txBox="1"/>
          <p:nvPr/>
        </p:nvSpPr>
        <p:spPr>
          <a:xfrm>
            <a:off x="345138" y="2829452"/>
            <a:ext cx="90048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5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/>
              <a:t>Raw Text → Cleaning → Tokenization → Feature Engineering → Vectorization → Modeling</a:t>
            </a:r>
            <a:endParaRPr b="1" sz="3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lin ang="5400000" scaled="0"/>
        </a:gra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2"/>
          <p:cNvGrpSpPr/>
          <p:nvPr/>
        </p:nvGrpSpPr>
        <p:grpSpPr>
          <a:xfrm>
            <a:off x="870313" y="567004"/>
            <a:ext cx="16645748" cy="9294084"/>
            <a:chOff x="0" y="0"/>
            <a:chExt cx="22194332" cy="12392113"/>
          </a:xfrm>
        </p:grpSpPr>
        <p:sp>
          <p:nvSpPr>
            <p:cNvPr id="76" name="Google Shape;76;p12"/>
            <p:cNvSpPr/>
            <p:nvPr/>
          </p:nvSpPr>
          <p:spPr>
            <a:xfrm>
              <a:off x="4028" y="1210497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5575360" l="0" r="-524" t="0"/>
              </a:stretch>
            </a:blipFill>
            <a:ln>
              <a:noFill/>
            </a:ln>
          </p:spPr>
        </p:sp>
        <p:sp>
          <p:nvSpPr>
            <p:cNvPr id="77" name="Google Shape;77;p12"/>
            <p:cNvSpPr/>
            <p:nvPr/>
          </p:nvSpPr>
          <p:spPr>
            <a:xfrm>
              <a:off x="0" y="77552"/>
              <a:ext cx="340312" cy="12301860"/>
            </a:xfrm>
            <a:custGeom>
              <a:rect b="b" l="l" r="r" t="t"/>
              <a:pathLst>
                <a:path extrusionOk="0" h="12301860" w="340312">
                  <a:moveTo>
                    <a:pt x="0" y="0"/>
                  </a:moveTo>
                  <a:lnTo>
                    <a:pt x="340312" y="0"/>
                  </a:lnTo>
                  <a:lnTo>
                    <a:pt x="340312" y="12301861"/>
                  </a:lnTo>
                  <a:lnTo>
                    <a:pt x="0" y="123018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-5322991" t="0"/>
              </a:stretch>
            </a:blipFill>
            <a:ln>
              <a:noFill/>
            </a:ln>
          </p:spPr>
        </p:sp>
        <p:sp>
          <p:nvSpPr>
            <p:cNvPr id="78" name="Google Shape;78;p12"/>
            <p:cNvSpPr/>
            <p:nvPr/>
          </p:nvSpPr>
          <p:spPr>
            <a:xfrm>
              <a:off x="4028" y="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5575360" l="0" r="-524" t="0"/>
              </a:stretch>
            </a:blipFill>
            <a:ln>
              <a:noFill/>
            </a:ln>
          </p:spPr>
        </p:sp>
        <p:sp>
          <p:nvSpPr>
            <p:cNvPr id="79" name="Google Shape;79;p12"/>
            <p:cNvSpPr/>
            <p:nvPr/>
          </p:nvSpPr>
          <p:spPr>
            <a:xfrm rot="5400000">
              <a:off x="15859452" y="6057233"/>
              <a:ext cx="12379413" cy="290346"/>
            </a:xfrm>
            <a:custGeom>
              <a:rect b="b" l="l" r="r" t="t"/>
              <a:pathLst>
                <a:path extrusionOk="0" h="290346" w="12379413">
                  <a:moveTo>
                    <a:pt x="0" y="0"/>
                  </a:moveTo>
                  <a:lnTo>
                    <a:pt x="12379412" y="0"/>
                  </a:lnTo>
                  <a:lnTo>
                    <a:pt x="12379412" y="290346"/>
                  </a:lnTo>
                  <a:lnTo>
                    <a:pt x="0" y="290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755511" l="0" r="-524" t="0"/>
              </a:stretch>
            </a:blipFill>
            <a:ln>
              <a:noFill/>
            </a:ln>
          </p:spPr>
        </p:sp>
      </p:grpSp>
      <p:sp>
        <p:nvSpPr>
          <p:cNvPr id="80" name="Google Shape;80;p12"/>
          <p:cNvSpPr txBox="1"/>
          <p:nvPr/>
        </p:nvSpPr>
        <p:spPr>
          <a:xfrm>
            <a:off x="3882050" y="1019175"/>
            <a:ext cx="10472700" cy="29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Dataset Analysis</a:t>
            </a:r>
            <a:endParaRPr sz="8800">
              <a:solidFill>
                <a:srgbClr val="1557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800">
              <a:solidFill>
                <a:srgbClr val="1557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81" name="Google Shape;81;p12"/>
          <p:cNvSpPr txBox="1"/>
          <p:nvPr/>
        </p:nvSpPr>
        <p:spPr>
          <a:xfrm>
            <a:off x="7201284" y="2596153"/>
            <a:ext cx="368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Montserrat"/>
                <a:ea typeface="Montserrat"/>
                <a:cs typeface="Montserrat"/>
                <a:sym typeface="Montserrat"/>
              </a:rPr>
              <a:t>Training Dataset</a:t>
            </a:r>
            <a:endParaRPr/>
          </a:p>
        </p:txBody>
      </p:sp>
      <p:sp>
        <p:nvSpPr>
          <p:cNvPr id="82" name="Google Shape;82;p12"/>
          <p:cNvSpPr txBox="1"/>
          <p:nvPr/>
        </p:nvSpPr>
        <p:spPr>
          <a:xfrm>
            <a:off x="2475150" y="7295326"/>
            <a:ext cx="3179700" cy="18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9"/>
              <a:t>34,152 labeled headlines</a:t>
            </a:r>
            <a:endParaRPr sz="2399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/>
          </a:p>
        </p:txBody>
      </p:sp>
      <p:sp>
        <p:nvSpPr>
          <p:cNvPr id="83" name="Google Shape;83;p12"/>
          <p:cNvSpPr/>
          <p:nvPr/>
        </p:nvSpPr>
        <p:spPr>
          <a:xfrm rot="2406556">
            <a:off x="400489" y="237591"/>
            <a:ext cx="1958082" cy="1958075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78578" r="-25045" t="-29533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12"/>
          <p:cNvGrpSpPr/>
          <p:nvPr/>
        </p:nvGrpSpPr>
        <p:grpSpPr>
          <a:xfrm>
            <a:off x="2780384" y="3558943"/>
            <a:ext cx="2711025" cy="2711025"/>
            <a:chOff x="0" y="0"/>
            <a:chExt cx="812800" cy="812800"/>
          </a:xfrm>
        </p:grpSpPr>
        <p:sp>
          <p:nvSpPr>
            <p:cNvPr id="85" name="Google Shape;85;p1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B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2"/>
          <p:cNvSpPr txBox="1"/>
          <p:nvPr/>
        </p:nvSpPr>
        <p:spPr>
          <a:xfrm>
            <a:off x="12538058" y="7295328"/>
            <a:ext cx="31797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9"/>
              <a:t>Headlines average 75 characters, ~12 tokens</a:t>
            </a:r>
            <a:endParaRPr sz="2399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/>
          </a:p>
        </p:txBody>
      </p:sp>
      <p:grpSp>
        <p:nvGrpSpPr>
          <p:cNvPr id="88" name="Google Shape;88;p12"/>
          <p:cNvGrpSpPr/>
          <p:nvPr/>
        </p:nvGrpSpPr>
        <p:grpSpPr>
          <a:xfrm>
            <a:off x="12709978" y="3558943"/>
            <a:ext cx="2711025" cy="2711025"/>
            <a:chOff x="0" y="0"/>
            <a:chExt cx="812800" cy="812800"/>
          </a:xfrm>
        </p:grpSpPr>
        <p:sp>
          <p:nvSpPr>
            <p:cNvPr id="89" name="Google Shape;89;p1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B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" name="Google Shape;91;p12"/>
          <p:cNvSpPr txBox="1"/>
          <p:nvPr/>
        </p:nvSpPr>
        <p:spPr>
          <a:xfrm>
            <a:off x="7506609" y="7047428"/>
            <a:ext cx="3179700" cy="14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/>
          </a:p>
          <a:p>
            <a:pPr indent="-380936" lvl="0" marL="457200" rtl="0" algn="l">
              <a:spcBef>
                <a:spcPts val="0"/>
              </a:spcBef>
              <a:spcAft>
                <a:spcPts val="0"/>
              </a:spcAft>
              <a:buSzPts val="2399"/>
              <a:buChar char="●"/>
            </a:pPr>
            <a:r>
              <a:rPr lang="en-US" sz="2399"/>
              <a:t>Fake: 51.5%</a:t>
            </a:r>
            <a:endParaRPr sz="2399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/>
          </a:p>
          <a:p>
            <a:pPr indent="-380936" lvl="0" marL="457200" rtl="0" algn="l">
              <a:spcBef>
                <a:spcPts val="0"/>
              </a:spcBef>
              <a:spcAft>
                <a:spcPts val="0"/>
              </a:spcAft>
              <a:buSzPts val="2399"/>
              <a:buChar char="●"/>
            </a:pPr>
            <a:r>
              <a:rPr lang="en-US" sz="2399"/>
              <a:t>Real: 48.5%</a:t>
            </a:r>
            <a:endParaRPr sz="2399"/>
          </a:p>
        </p:txBody>
      </p:sp>
      <p:grpSp>
        <p:nvGrpSpPr>
          <p:cNvPr id="92" name="Google Shape;92;p12"/>
          <p:cNvGrpSpPr/>
          <p:nvPr/>
        </p:nvGrpSpPr>
        <p:grpSpPr>
          <a:xfrm>
            <a:off x="7745181" y="3558943"/>
            <a:ext cx="2711013" cy="2711013"/>
            <a:chOff x="0" y="0"/>
            <a:chExt cx="812800" cy="812800"/>
          </a:xfrm>
        </p:grpSpPr>
        <p:sp>
          <p:nvSpPr>
            <p:cNvPr id="93" name="Google Shape;93;p1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B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12"/>
          <p:cNvSpPr/>
          <p:nvPr/>
        </p:nvSpPr>
        <p:spPr>
          <a:xfrm rot="-6155915">
            <a:off x="11266063" y="8012343"/>
            <a:ext cx="803354" cy="803350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4901" r="-24901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2"/>
          <p:cNvSpPr/>
          <p:nvPr/>
        </p:nvSpPr>
        <p:spPr>
          <a:xfrm>
            <a:off x="16603478" y="1940338"/>
            <a:ext cx="1311644" cy="1311638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-26773" r="-26772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2"/>
          <p:cNvPicPr preferRelativeResize="0"/>
          <p:nvPr/>
        </p:nvPicPr>
        <p:blipFill rotWithShape="1">
          <a:blip r:embed="rId9">
            <a:alphaModFix/>
          </a:blip>
          <a:srcRect b="42120" l="17212" r="72591" t="36847"/>
          <a:stretch/>
        </p:blipFill>
        <p:spPr>
          <a:xfrm>
            <a:off x="3120275" y="3861225"/>
            <a:ext cx="1864750" cy="216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2"/>
          <p:cNvPicPr preferRelativeResize="0"/>
          <p:nvPr/>
        </p:nvPicPr>
        <p:blipFill rotWithShape="1">
          <a:blip r:embed="rId9">
            <a:alphaModFix/>
          </a:blip>
          <a:srcRect b="42120" l="43959" r="44340" t="36847"/>
          <a:stretch/>
        </p:blipFill>
        <p:spPr>
          <a:xfrm>
            <a:off x="7971450" y="3850975"/>
            <a:ext cx="2139776" cy="216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2"/>
          <p:cNvPicPr preferRelativeResize="0"/>
          <p:nvPr/>
        </p:nvPicPr>
        <p:blipFill rotWithShape="1">
          <a:blip r:embed="rId9">
            <a:alphaModFix/>
          </a:blip>
          <a:srcRect b="42120" l="73073" r="17878" t="36847"/>
          <a:stretch/>
        </p:blipFill>
        <p:spPr>
          <a:xfrm>
            <a:off x="13296125" y="3850975"/>
            <a:ext cx="1654799" cy="21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lin ang="0" scaled="0"/>
        </a:gra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3"/>
          <p:cNvGrpSpPr/>
          <p:nvPr/>
        </p:nvGrpSpPr>
        <p:grpSpPr>
          <a:xfrm>
            <a:off x="10246919" y="-1629451"/>
            <a:ext cx="11281767" cy="12213989"/>
            <a:chOff x="0" y="0"/>
            <a:chExt cx="750764" cy="812800"/>
          </a:xfrm>
        </p:grpSpPr>
        <p:sp>
          <p:nvSpPr>
            <p:cNvPr id="105" name="Google Shape;105;p13"/>
            <p:cNvSpPr/>
            <p:nvPr/>
          </p:nvSpPr>
          <p:spPr>
            <a:xfrm>
              <a:off x="0" y="0"/>
              <a:ext cx="750764" cy="812800"/>
            </a:xfrm>
            <a:custGeom>
              <a:rect b="b" l="l" r="r" t="t"/>
              <a:pathLst>
                <a:path extrusionOk="0" h="812800" w="750764">
                  <a:moveTo>
                    <a:pt x="375382" y="0"/>
                  </a:moveTo>
                  <a:cubicBezTo>
                    <a:pt x="168064" y="0"/>
                    <a:pt x="0" y="181951"/>
                    <a:pt x="0" y="406400"/>
                  </a:cubicBezTo>
                  <a:cubicBezTo>
                    <a:pt x="0" y="630849"/>
                    <a:pt x="168064" y="812800"/>
                    <a:pt x="375382" y="812800"/>
                  </a:cubicBezTo>
                  <a:cubicBezTo>
                    <a:pt x="582700" y="812800"/>
                    <a:pt x="750764" y="630849"/>
                    <a:pt x="750764" y="406400"/>
                  </a:cubicBezTo>
                  <a:cubicBezTo>
                    <a:pt x="750764" y="181951"/>
                    <a:pt x="582700" y="0"/>
                    <a:pt x="375382" y="0"/>
                  </a:cubicBezTo>
                  <a:close/>
                </a:path>
              </a:pathLst>
            </a:custGeom>
            <a:solidFill>
              <a:srgbClr val="CD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" name="Google Shape;107;p13"/>
          <p:cNvSpPr/>
          <p:nvPr/>
        </p:nvSpPr>
        <p:spPr>
          <a:xfrm flipH="1">
            <a:off x="9335585" y="242367"/>
            <a:ext cx="10732861" cy="12579826"/>
          </a:xfrm>
          <a:custGeom>
            <a:rect b="b" l="l" r="r" t="t"/>
            <a:pathLst>
              <a:path extrusionOk="0" h="12579826" w="10732861">
                <a:moveTo>
                  <a:pt x="10732861" y="0"/>
                </a:moveTo>
                <a:lnTo>
                  <a:pt x="0" y="0"/>
                </a:lnTo>
                <a:lnTo>
                  <a:pt x="0" y="12579826"/>
                </a:lnTo>
                <a:lnTo>
                  <a:pt x="10732861" y="12579826"/>
                </a:lnTo>
                <a:lnTo>
                  <a:pt x="1073286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-17205" t="0"/>
            </a:stretch>
          </a:blipFill>
          <a:ln>
            <a:noFill/>
          </a:ln>
        </p:spPr>
      </p:sp>
      <p:sp>
        <p:nvSpPr>
          <p:cNvPr id="108" name="Google Shape;108;p13"/>
          <p:cNvSpPr txBox="1"/>
          <p:nvPr/>
        </p:nvSpPr>
        <p:spPr>
          <a:xfrm>
            <a:off x="6106863" y="2829375"/>
            <a:ext cx="3898200" cy="10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latin typeface="Montserrat"/>
                <a:ea typeface="Montserrat"/>
                <a:cs typeface="Montserrat"/>
                <a:sym typeface="Montserrat"/>
              </a:rPr>
              <a:t>Structural Cleaning</a:t>
            </a:r>
            <a:endParaRPr/>
          </a:p>
        </p:txBody>
      </p:sp>
      <p:grpSp>
        <p:nvGrpSpPr>
          <p:cNvPr id="109" name="Google Shape;109;p13"/>
          <p:cNvGrpSpPr/>
          <p:nvPr/>
        </p:nvGrpSpPr>
        <p:grpSpPr>
          <a:xfrm>
            <a:off x="1951228" y="2868700"/>
            <a:ext cx="3913775" cy="2914671"/>
            <a:chOff x="0" y="-1405183"/>
            <a:chExt cx="5218367" cy="3886228"/>
          </a:xfrm>
        </p:grpSpPr>
        <p:sp>
          <p:nvSpPr>
            <p:cNvPr id="110" name="Google Shape;110;p13"/>
            <p:cNvSpPr txBox="1"/>
            <p:nvPr/>
          </p:nvSpPr>
          <p:spPr>
            <a:xfrm>
              <a:off x="0" y="-1405183"/>
              <a:ext cx="51609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latin typeface="Montserrat"/>
                  <a:ea typeface="Montserrat"/>
                  <a:cs typeface="Montserrat"/>
                  <a:sym typeface="Montserrat"/>
                </a:rPr>
                <a:t>Normalization</a:t>
              </a:r>
              <a:endParaRPr/>
            </a:p>
          </p:txBody>
        </p:sp>
        <p:sp>
          <p:nvSpPr>
            <p:cNvPr id="111" name="Google Shape;111;p13"/>
            <p:cNvSpPr txBox="1"/>
            <p:nvPr/>
          </p:nvSpPr>
          <p:spPr>
            <a:xfrm>
              <a:off x="57467" y="1824345"/>
              <a:ext cx="51609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latin typeface="Montserrat"/>
                  <a:ea typeface="Montserrat"/>
                  <a:cs typeface="Montserrat"/>
                  <a:sym typeface="Montserrat"/>
                </a:rPr>
                <a:t>Tokenization</a:t>
              </a:r>
              <a:endParaRPr/>
            </a:p>
          </p:txBody>
        </p:sp>
      </p:grpSp>
      <p:grpSp>
        <p:nvGrpSpPr>
          <p:cNvPr id="112" name="Google Shape;112;p13"/>
          <p:cNvGrpSpPr/>
          <p:nvPr/>
        </p:nvGrpSpPr>
        <p:grpSpPr>
          <a:xfrm>
            <a:off x="5258339" y="2800961"/>
            <a:ext cx="628051" cy="628051"/>
            <a:chOff x="0" y="0"/>
            <a:chExt cx="812800" cy="812800"/>
          </a:xfrm>
        </p:grpSpPr>
        <p:sp>
          <p:nvSpPr>
            <p:cNvPr id="113" name="Google Shape;113;p1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B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" name="Google Shape;115;p13"/>
          <p:cNvGrpSpPr/>
          <p:nvPr/>
        </p:nvGrpSpPr>
        <p:grpSpPr>
          <a:xfrm>
            <a:off x="5258326" y="5223085"/>
            <a:ext cx="628051" cy="628051"/>
            <a:chOff x="0" y="0"/>
            <a:chExt cx="812800" cy="812800"/>
          </a:xfrm>
        </p:grpSpPr>
        <p:sp>
          <p:nvSpPr>
            <p:cNvPr id="116" name="Google Shape;116;p1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B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" name="Google Shape;118;p13"/>
          <p:cNvGrpSpPr/>
          <p:nvPr/>
        </p:nvGrpSpPr>
        <p:grpSpPr>
          <a:xfrm>
            <a:off x="1181100" y="2800961"/>
            <a:ext cx="628051" cy="628051"/>
            <a:chOff x="0" y="0"/>
            <a:chExt cx="812800" cy="812800"/>
          </a:xfrm>
        </p:grpSpPr>
        <p:sp>
          <p:nvSpPr>
            <p:cNvPr id="119" name="Google Shape;119;p1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B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" name="Google Shape;121;p13"/>
          <p:cNvGrpSpPr/>
          <p:nvPr/>
        </p:nvGrpSpPr>
        <p:grpSpPr>
          <a:xfrm>
            <a:off x="1181075" y="5223085"/>
            <a:ext cx="628051" cy="628051"/>
            <a:chOff x="0" y="0"/>
            <a:chExt cx="812800" cy="812800"/>
          </a:xfrm>
        </p:grpSpPr>
        <p:sp>
          <p:nvSpPr>
            <p:cNvPr id="122" name="Google Shape;122;p1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B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4" name="Google Shape;124;p13"/>
          <p:cNvSpPr txBox="1"/>
          <p:nvPr/>
        </p:nvSpPr>
        <p:spPr>
          <a:xfrm>
            <a:off x="1028700" y="1009650"/>
            <a:ext cx="83070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Preprocessing</a:t>
            </a:r>
            <a:endParaRPr/>
          </a:p>
        </p:txBody>
      </p:sp>
      <p:sp>
        <p:nvSpPr>
          <p:cNvPr id="125" name="Google Shape;125;p13"/>
          <p:cNvSpPr txBox="1"/>
          <p:nvPr/>
        </p:nvSpPr>
        <p:spPr>
          <a:xfrm>
            <a:off x="6039525" y="5223075"/>
            <a:ext cx="3257400" cy="22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latin typeface="Montserrat"/>
                <a:ea typeface="Montserrat"/>
                <a:cs typeface="Montserrat"/>
                <a:sym typeface="Montserrat"/>
              </a:rPr>
              <a:t>Lemmatization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13"/>
          <p:cNvSpPr/>
          <p:nvPr/>
        </p:nvSpPr>
        <p:spPr>
          <a:xfrm>
            <a:off x="9641208" y="2578820"/>
            <a:ext cx="1584702" cy="1584695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78578" r="-25045" t="-29533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" name="Google Shape;127;p13"/>
          <p:cNvGrpSpPr/>
          <p:nvPr/>
        </p:nvGrpSpPr>
        <p:grpSpPr>
          <a:xfrm>
            <a:off x="3206025" y="6488035"/>
            <a:ext cx="628051" cy="628051"/>
            <a:chOff x="0" y="0"/>
            <a:chExt cx="812800" cy="812800"/>
          </a:xfrm>
        </p:grpSpPr>
        <p:sp>
          <p:nvSpPr>
            <p:cNvPr id="128" name="Google Shape;128;p1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B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p13"/>
          <p:cNvSpPr txBox="1"/>
          <p:nvPr/>
        </p:nvSpPr>
        <p:spPr>
          <a:xfrm>
            <a:off x="4097203" y="6623472"/>
            <a:ext cx="387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latin typeface="Montserrat"/>
                <a:ea typeface="Montserrat"/>
                <a:cs typeface="Montserrat"/>
                <a:sym typeface="Montserrat"/>
              </a:rPr>
              <a:t>StopWord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lin ang="0" scaled="0"/>
        </a:gra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14"/>
          <p:cNvGrpSpPr/>
          <p:nvPr/>
        </p:nvGrpSpPr>
        <p:grpSpPr>
          <a:xfrm>
            <a:off x="493949" y="567000"/>
            <a:ext cx="17793196" cy="9294084"/>
            <a:chOff x="0" y="0"/>
            <a:chExt cx="22194332" cy="12392113"/>
          </a:xfrm>
        </p:grpSpPr>
        <p:sp>
          <p:nvSpPr>
            <p:cNvPr id="136" name="Google Shape;136;p14"/>
            <p:cNvSpPr/>
            <p:nvPr/>
          </p:nvSpPr>
          <p:spPr>
            <a:xfrm>
              <a:off x="4028" y="1210497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5575360" l="0" r="-524" t="0"/>
              </a:stretch>
            </a:blipFill>
            <a:ln>
              <a:noFill/>
            </a:ln>
          </p:spPr>
        </p:sp>
        <p:sp>
          <p:nvSpPr>
            <p:cNvPr id="137" name="Google Shape;137;p14"/>
            <p:cNvSpPr/>
            <p:nvPr/>
          </p:nvSpPr>
          <p:spPr>
            <a:xfrm>
              <a:off x="0" y="77552"/>
              <a:ext cx="340312" cy="12301860"/>
            </a:xfrm>
            <a:custGeom>
              <a:rect b="b" l="l" r="r" t="t"/>
              <a:pathLst>
                <a:path extrusionOk="0" h="12301860" w="340312">
                  <a:moveTo>
                    <a:pt x="0" y="0"/>
                  </a:moveTo>
                  <a:lnTo>
                    <a:pt x="340312" y="0"/>
                  </a:lnTo>
                  <a:lnTo>
                    <a:pt x="340312" y="12301861"/>
                  </a:lnTo>
                  <a:lnTo>
                    <a:pt x="0" y="123018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-5322991" t="0"/>
              </a:stretch>
            </a:blipFill>
            <a:ln>
              <a:noFill/>
            </a:ln>
          </p:spPr>
        </p:sp>
        <p:sp>
          <p:nvSpPr>
            <p:cNvPr id="138" name="Google Shape;138;p14"/>
            <p:cNvSpPr/>
            <p:nvPr/>
          </p:nvSpPr>
          <p:spPr>
            <a:xfrm>
              <a:off x="4028" y="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5575360" l="0" r="-524" t="0"/>
              </a:stretch>
            </a:blipFill>
            <a:ln>
              <a:noFill/>
            </a:ln>
          </p:spPr>
        </p:sp>
        <p:sp>
          <p:nvSpPr>
            <p:cNvPr id="139" name="Google Shape;139;p14"/>
            <p:cNvSpPr/>
            <p:nvPr/>
          </p:nvSpPr>
          <p:spPr>
            <a:xfrm rot="5400000">
              <a:off x="15859452" y="6057233"/>
              <a:ext cx="12379413" cy="290346"/>
            </a:xfrm>
            <a:custGeom>
              <a:rect b="b" l="l" r="r" t="t"/>
              <a:pathLst>
                <a:path extrusionOk="0" h="290346" w="12379413">
                  <a:moveTo>
                    <a:pt x="0" y="0"/>
                  </a:moveTo>
                  <a:lnTo>
                    <a:pt x="12379412" y="0"/>
                  </a:lnTo>
                  <a:lnTo>
                    <a:pt x="12379412" y="290346"/>
                  </a:lnTo>
                  <a:lnTo>
                    <a:pt x="0" y="290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755511" l="0" r="-524" t="0"/>
              </a:stretch>
            </a:blipFill>
            <a:ln>
              <a:noFill/>
            </a:ln>
          </p:spPr>
        </p:sp>
      </p:grpSp>
      <p:sp>
        <p:nvSpPr>
          <p:cNvPr id="140" name="Google Shape;140;p14"/>
          <p:cNvSpPr/>
          <p:nvPr/>
        </p:nvSpPr>
        <p:spPr>
          <a:xfrm>
            <a:off x="9144000" y="567004"/>
            <a:ext cx="6206804" cy="6206778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78578" r="-25045" t="-29533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4"/>
          <p:cNvSpPr txBox="1"/>
          <p:nvPr/>
        </p:nvSpPr>
        <p:spPr>
          <a:xfrm>
            <a:off x="1431600" y="775049"/>
            <a:ext cx="7378200" cy="19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FEATURE ENGINEERING</a:t>
            </a:r>
            <a:endParaRPr sz="4000"/>
          </a:p>
        </p:txBody>
      </p:sp>
      <p:grpSp>
        <p:nvGrpSpPr>
          <p:cNvPr id="142" name="Google Shape;142;p14"/>
          <p:cNvGrpSpPr/>
          <p:nvPr/>
        </p:nvGrpSpPr>
        <p:grpSpPr>
          <a:xfrm>
            <a:off x="14829141" y="1642889"/>
            <a:ext cx="1722163" cy="1722163"/>
            <a:chOff x="0" y="0"/>
            <a:chExt cx="812800" cy="812800"/>
          </a:xfrm>
        </p:grpSpPr>
        <p:sp>
          <p:nvSpPr>
            <p:cNvPr id="143" name="Google Shape;143;p1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D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14"/>
          <p:cNvSpPr/>
          <p:nvPr/>
        </p:nvSpPr>
        <p:spPr>
          <a:xfrm>
            <a:off x="11308725" y="1642900"/>
            <a:ext cx="7118048" cy="6758550"/>
          </a:xfrm>
          <a:custGeom>
            <a:rect b="b" l="l" r="r" t="t"/>
            <a:pathLst>
              <a:path extrusionOk="0" h="9586596" w="9586596">
                <a:moveTo>
                  <a:pt x="0" y="0"/>
                </a:moveTo>
                <a:lnTo>
                  <a:pt x="9586596" y="0"/>
                </a:lnTo>
                <a:lnTo>
                  <a:pt x="9586596" y="9586597"/>
                </a:lnTo>
                <a:lnTo>
                  <a:pt x="0" y="9586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6" name="Google Shape;146;p14"/>
          <p:cNvSpPr txBox="1"/>
          <p:nvPr/>
        </p:nvSpPr>
        <p:spPr>
          <a:xfrm>
            <a:off x="1431600" y="3010825"/>
            <a:ext cx="9566400" cy="25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00"/>
              <a:t>VECTORIZATION</a:t>
            </a:r>
            <a:endParaRPr b="1" sz="5100"/>
          </a:p>
          <a:p>
            <a:pPr indent="-495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 sz="4200"/>
              <a:t>BAG OF WORDS</a:t>
            </a:r>
            <a:endParaRPr sz="4200"/>
          </a:p>
          <a:p>
            <a:pPr indent="-495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 sz="4200"/>
              <a:t>TF-IDF</a:t>
            </a:r>
            <a:endParaRPr sz="4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  <p:sp>
        <p:nvSpPr>
          <p:cNvPr id="147" name="Google Shape;147;p14"/>
          <p:cNvSpPr txBox="1"/>
          <p:nvPr/>
        </p:nvSpPr>
        <p:spPr>
          <a:xfrm>
            <a:off x="945902" y="5539403"/>
            <a:ext cx="10119600" cy="70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200"/>
              <a:t>Headline Patterns in Fake News</a:t>
            </a:r>
            <a:endParaRPr b="1" sz="5200"/>
          </a:p>
          <a:p>
            <a:pPr indent="-571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US" sz="5400"/>
              <a:t>More exclamation marks</a:t>
            </a:r>
            <a:endParaRPr sz="5400"/>
          </a:p>
          <a:p>
            <a:pPr indent="-571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US" sz="5400"/>
              <a:t>More emotionally charged word</a:t>
            </a:r>
            <a:endParaRPr sz="5400"/>
          </a:p>
          <a:p>
            <a:pPr indent="-571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US" sz="5400"/>
              <a:t>More uppercase emphasis</a:t>
            </a:r>
            <a:endParaRPr sz="4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lin ang="0" scaled="0"/>
        </a:gra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15"/>
          <p:cNvGrpSpPr/>
          <p:nvPr/>
        </p:nvGrpSpPr>
        <p:grpSpPr>
          <a:xfrm>
            <a:off x="493949" y="567000"/>
            <a:ext cx="17793196" cy="9294084"/>
            <a:chOff x="0" y="0"/>
            <a:chExt cx="22194332" cy="12392113"/>
          </a:xfrm>
        </p:grpSpPr>
        <p:sp>
          <p:nvSpPr>
            <p:cNvPr id="153" name="Google Shape;153;p15"/>
            <p:cNvSpPr/>
            <p:nvPr/>
          </p:nvSpPr>
          <p:spPr>
            <a:xfrm>
              <a:off x="4028" y="1210497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5575360" l="0" r="-529" t="0"/>
              </a:stretch>
            </a:blipFill>
            <a:ln>
              <a:noFill/>
            </a:ln>
          </p:spPr>
        </p:sp>
        <p:sp>
          <p:nvSpPr>
            <p:cNvPr id="154" name="Google Shape;154;p15"/>
            <p:cNvSpPr/>
            <p:nvPr/>
          </p:nvSpPr>
          <p:spPr>
            <a:xfrm>
              <a:off x="0" y="77552"/>
              <a:ext cx="340312" cy="12301860"/>
            </a:xfrm>
            <a:custGeom>
              <a:rect b="b" l="l" r="r" t="t"/>
              <a:pathLst>
                <a:path extrusionOk="0" h="12301860" w="340312">
                  <a:moveTo>
                    <a:pt x="0" y="0"/>
                  </a:moveTo>
                  <a:lnTo>
                    <a:pt x="340312" y="0"/>
                  </a:lnTo>
                  <a:lnTo>
                    <a:pt x="340312" y="12301861"/>
                  </a:lnTo>
                  <a:lnTo>
                    <a:pt x="0" y="123018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-5322991" t="0"/>
              </a:stretch>
            </a:blipFill>
            <a:ln>
              <a:noFill/>
            </a:ln>
          </p:spPr>
        </p:sp>
        <p:sp>
          <p:nvSpPr>
            <p:cNvPr id="155" name="Google Shape;155;p15"/>
            <p:cNvSpPr/>
            <p:nvPr/>
          </p:nvSpPr>
          <p:spPr>
            <a:xfrm>
              <a:off x="4028" y="0"/>
              <a:ext cx="22190303" cy="261743"/>
            </a:xfrm>
            <a:custGeom>
              <a:rect b="b" l="l" r="r" t="t"/>
              <a:pathLst>
                <a:path extrusionOk="0" h="261743" w="22190303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5575360" l="0" r="-529" t="0"/>
              </a:stretch>
            </a:blipFill>
            <a:ln>
              <a:noFill/>
            </a:ln>
          </p:spPr>
        </p:sp>
        <p:sp>
          <p:nvSpPr>
            <p:cNvPr id="156" name="Google Shape;156;p15"/>
            <p:cNvSpPr/>
            <p:nvPr/>
          </p:nvSpPr>
          <p:spPr>
            <a:xfrm rot="5400000">
              <a:off x="15859452" y="6057233"/>
              <a:ext cx="12379413" cy="290346"/>
            </a:xfrm>
            <a:custGeom>
              <a:rect b="b" l="l" r="r" t="t"/>
              <a:pathLst>
                <a:path extrusionOk="0" h="290346" w="12379413">
                  <a:moveTo>
                    <a:pt x="0" y="0"/>
                  </a:moveTo>
                  <a:lnTo>
                    <a:pt x="12379412" y="0"/>
                  </a:lnTo>
                  <a:lnTo>
                    <a:pt x="12379412" y="290346"/>
                  </a:lnTo>
                  <a:lnTo>
                    <a:pt x="0" y="290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755511" l="0" r="-529" t="0"/>
              </a:stretch>
            </a:blipFill>
            <a:ln>
              <a:noFill/>
            </a:ln>
          </p:spPr>
        </p:sp>
      </p:grpSp>
      <p:sp>
        <p:nvSpPr>
          <p:cNvPr id="157" name="Google Shape;157;p15"/>
          <p:cNvSpPr/>
          <p:nvPr/>
        </p:nvSpPr>
        <p:spPr>
          <a:xfrm>
            <a:off x="11065500" y="2386254"/>
            <a:ext cx="6207125" cy="6207100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78577" r="-25038" t="-29528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5"/>
          <p:cNvSpPr txBox="1"/>
          <p:nvPr/>
        </p:nvSpPr>
        <p:spPr>
          <a:xfrm>
            <a:off x="1431600" y="1151403"/>
            <a:ext cx="7378200" cy="19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TF-IDF Vectorization</a:t>
            </a:r>
            <a:endParaRPr sz="4000"/>
          </a:p>
        </p:txBody>
      </p:sp>
      <p:grpSp>
        <p:nvGrpSpPr>
          <p:cNvPr id="159" name="Google Shape;159;p15"/>
          <p:cNvGrpSpPr/>
          <p:nvPr/>
        </p:nvGrpSpPr>
        <p:grpSpPr>
          <a:xfrm>
            <a:off x="14829141" y="1642889"/>
            <a:ext cx="1722161" cy="1722161"/>
            <a:chOff x="0" y="0"/>
            <a:chExt cx="812800" cy="812800"/>
          </a:xfrm>
        </p:grpSpPr>
        <p:sp>
          <p:nvSpPr>
            <p:cNvPr id="160" name="Google Shape;160;p1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D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5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15"/>
          <p:cNvSpPr txBox="1"/>
          <p:nvPr/>
        </p:nvSpPr>
        <p:spPr>
          <a:xfrm>
            <a:off x="945900" y="3889000"/>
            <a:ext cx="10119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/>
              <a:t>TF-IDF turns text into meaningful numerical features by emphasizing important words and downplaying common ones</a:t>
            </a:r>
            <a:endParaRPr sz="3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lin ang="5400000" scaled="0"/>
        </a:gra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16"/>
          <p:cNvGrpSpPr/>
          <p:nvPr/>
        </p:nvGrpSpPr>
        <p:grpSpPr>
          <a:xfrm>
            <a:off x="978138" y="4504266"/>
            <a:ext cx="16331723" cy="5573657"/>
            <a:chOff x="0" y="0"/>
            <a:chExt cx="22210966" cy="7010008"/>
          </a:xfrm>
        </p:grpSpPr>
        <p:pic>
          <p:nvPicPr>
            <p:cNvPr id="168" name="Google Shape;168;p16"/>
            <p:cNvPicPr preferRelativeResize="0"/>
            <p:nvPr/>
          </p:nvPicPr>
          <p:blipFill rotWithShape="1">
            <a:blip r:embed="rId3">
              <a:alphaModFix/>
            </a:blip>
            <a:srcRect b="2109" l="0" r="0" t="2110"/>
            <a:stretch/>
          </p:blipFill>
          <p:spPr>
            <a:xfrm>
              <a:off x="0" y="0"/>
              <a:ext cx="7318989" cy="7010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Google Shape;169;p16"/>
            <p:cNvPicPr preferRelativeResize="0"/>
            <p:nvPr/>
          </p:nvPicPr>
          <p:blipFill rotWithShape="1">
            <a:blip r:embed="rId4">
              <a:alphaModFix/>
            </a:blip>
            <a:srcRect b="2109" l="0" r="0" t="2110"/>
            <a:stretch/>
          </p:blipFill>
          <p:spPr>
            <a:xfrm>
              <a:off x="7445989" y="0"/>
              <a:ext cx="7318989" cy="7010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Google Shape;170;p16"/>
            <p:cNvPicPr preferRelativeResize="0"/>
            <p:nvPr/>
          </p:nvPicPr>
          <p:blipFill rotWithShape="1">
            <a:blip r:embed="rId5">
              <a:alphaModFix/>
            </a:blip>
            <a:srcRect b="2109" l="0" r="0" t="2110"/>
            <a:stretch/>
          </p:blipFill>
          <p:spPr>
            <a:xfrm>
              <a:off x="14891977" y="0"/>
              <a:ext cx="7318989" cy="701000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1" name="Google Shape;171;p16"/>
          <p:cNvSpPr txBox="1"/>
          <p:nvPr/>
        </p:nvSpPr>
        <p:spPr>
          <a:xfrm>
            <a:off x="2915388" y="440800"/>
            <a:ext cx="124572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MODELS TRAINING</a:t>
            </a:r>
            <a:endParaRPr/>
          </a:p>
        </p:txBody>
      </p:sp>
      <p:sp>
        <p:nvSpPr>
          <p:cNvPr id="172" name="Google Shape;172;p16"/>
          <p:cNvSpPr txBox="1"/>
          <p:nvPr/>
        </p:nvSpPr>
        <p:spPr>
          <a:xfrm>
            <a:off x="1902137" y="2213226"/>
            <a:ext cx="85521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571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US" sz="5400"/>
              <a:t>Linear SVM</a:t>
            </a:r>
            <a:endParaRPr sz="5400"/>
          </a:p>
          <a:p>
            <a:pPr indent="-571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US" sz="5400"/>
              <a:t>Logistic Regression</a:t>
            </a:r>
            <a:endParaRPr sz="5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  <p:sp>
        <p:nvSpPr>
          <p:cNvPr id="173" name="Google Shape;173;p16"/>
          <p:cNvSpPr txBox="1"/>
          <p:nvPr/>
        </p:nvSpPr>
        <p:spPr>
          <a:xfrm>
            <a:off x="10864953" y="2338690"/>
            <a:ext cx="85521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571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US" sz="5400"/>
              <a:t>Random Forest</a:t>
            </a:r>
            <a:endParaRPr sz="5400"/>
          </a:p>
          <a:p>
            <a:pPr indent="-571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US" sz="5400"/>
              <a:t>XGBoost</a:t>
            </a:r>
            <a:endParaRPr sz="5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DFFD8"/>
            </a:gs>
            <a:gs pos="100000">
              <a:srgbClr val="94B9FF"/>
            </a:gs>
          </a:gsLst>
          <a:lin ang="5400000" scaled="0"/>
        </a:gra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"/>
          <p:cNvSpPr txBox="1"/>
          <p:nvPr/>
        </p:nvSpPr>
        <p:spPr>
          <a:xfrm>
            <a:off x="1028700" y="507845"/>
            <a:ext cx="162306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solidFill>
                  <a:srgbClr val="1557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Performance Comparison of Models</a:t>
            </a:r>
            <a:endParaRPr sz="300"/>
          </a:p>
        </p:txBody>
      </p:sp>
      <p:pic>
        <p:nvPicPr>
          <p:cNvPr id="179" name="Google Shape;1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4413" y="1994850"/>
            <a:ext cx="16259175" cy="790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I Agency Pitch Deck">
  <a:themeElements>
    <a:clrScheme name="Office">
      <a:dk1>
        <a:srgbClr val="1557FF"/>
      </a:dk1>
      <a:lt1>
        <a:srgbClr val="FFFFFF"/>
      </a:lt1>
      <a:dk2>
        <a:srgbClr val="4F7DCF"/>
      </a:dk2>
      <a:lt2>
        <a:srgbClr val="7EB7E8"/>
      </a:lt2>
      <a:accent1>
        <a:srgbClr val="CDFFD8"/>
      </a:accent1>
      <a:accent2>
        <a:srgbClr val="888888"/>
      </a:accent2>
      <a:accent3>
        <a:srgbClr val="191919"/>
      </a:accent3>
      <a:accent4>
        <a:srgbClr val="1557FF"/>
      </a:accent4>
      <a:accent5>
        <a:srgbClr val="4F7DCF"/>
      </a:accent5>
      <a:accent6>
        <a:srgbClr val="CDFFD8"/>
      </a:accent6>
      <a:hlink>
        <a:srgbClr val="155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